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144259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 стан виконання законодавства України про захист прав дитини у Харківському республіканському ліцеї-інтернаті спортивного профілю в умовах воєнного стану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pPr algn="r"/>
            <a:endParaRPr lang="uk-UA" dirty="0">
              <a:solidFill>
                <a:srgbClr val="002060"/>
              </a:solidFill>
            </a:endParaRPr>
          </a:p>
          <a:p>
            <a:pPr algn="r"/>
            <a:r>
              <a:rPr lang="uk-UA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 Світлана ГУНБІНА</a:t>
            </a:r>
            <a:endParaRPr lang="ru-RU" sz="24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документами ЮНІСЕФ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є: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(1959 р.),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ООН «Про права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(1989 р.),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Всесвітня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(1990 р.).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Базовим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документом,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спрямованим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є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«Про права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прийнята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Об’єднаних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найперша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світовій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глобальна угода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191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країна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ратифікувала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Конвенцію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зобов’язавшись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узгодити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приєдналась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1991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3671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50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«Про права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документ,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закріплені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гарантії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поєднав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соціально-моральні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стандарту 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преамбули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54 статей.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статтях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40 прав,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28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6754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Конвенцією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9439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2. 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рівними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правах</a:t>
            </a:r>
            <a:r>
              <a:rPr lang="ru-RU" sz="36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1"/>
            <a:ext cx="86049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піклування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510898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6. 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Невід’ємне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013463"/>
            <a:ext cx="14097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3105835"/>
            <a:ext cx="8604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7. 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громадянство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76315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Статті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12-13.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право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вільно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висловлювати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свою думку.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797152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15. 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445224"/>
            <a:ext cx="835292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16. 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право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особисте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життя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989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17. 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право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інформацію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424936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Статті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20, 21, 25. 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Турбота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про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дітей-сиріт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дітей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які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перебувають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поза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сім’єю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23.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Особлива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турбота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дітям-інвалідам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  <a:r>
              <a:rPr lang="ru-RU" sz="2800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endParaRPr lang="ru-RU" sz="2800" b="1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24.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право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охорону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здоров’я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 </a:t>
            </a:r>
            <a:endParaRPr lang="ru-RU" sz="20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27. 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право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належне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харчування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,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житло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,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одяг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.</a:t>
            </a:r>
            <a:r>
              <a:rPr lang="ru-RU" sz="2800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469695"/>
            <a:ext cx="842493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28.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Всі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право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освіту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 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076881"/>
            <a:ext cx="8352928" cy="105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29. 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Право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дітей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розвиток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талантів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764121"/>
            <a:ext cx="849694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 31. </a:t>
            </a:r>
            <a:r>
              <a:rPr lang="uk-UA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Всі діти мають право на відпочинок.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852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2983"/>
            <a:ext cx="8352928" cy="105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32.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Економічна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експлуатація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136904" cy="154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35.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Викрадення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торгівля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та контрабанда. </a:t>
            </a:r>
            <a:endParaRPr lang="ru-RU" sz="28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8352928" cy="416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endParaRPr lang="ru-RU" sz="2800" b="1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Стаття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36. 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Держави-учасниці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захищають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дитину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від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усіх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форм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експлуатації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,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що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завдають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шкоди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будь-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якому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аспекту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добробуту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дитини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Статті</a:t>
            </a:r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37, 39.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Насильство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недбале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поводження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з боку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сім’ї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чи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err="1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опікунів</a:t>
            </a:r>
            <a:r>
              <a:rPr lang="ru-RU" sz="2800" b="1" i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  <a:r>
              <a:rPr lang="ru-RU" sz="2800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endParaRPr lang="ru-RU" sz="2000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endParaRPr lang="ru-RU" sz="2800" b="1" i="1" dirty="0">
              <a:solidFill>
                <a:srgbClr val="33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71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algn="just"/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Кожен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неповнолітній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громадянин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України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внаслідок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воєнної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агресії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російської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федерації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проти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України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зазнав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порушень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своїх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основних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прав,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закріплених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у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Конституції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України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та нормах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міжнародного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права, таких як:</a:t>
            </a:r>
          </a:p>
          <a:p>
            <a:pPr algn="just"/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Calibri"/>
              </a:rPr>
              <a:t>право на </a:t>
            </a:r>
            <a:r>
              <a:rPr lang="ru-RU" sz="2800" dirty="0" err="1">
                <a:latin typeface="Times New Roman"/>
                <a:ea typeface="Calibri"/>
              </a:rPr>
              <a:t>особисте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життя</a:t>
            </a:r>
            <a:r>
              <a:rPr lang="ru-RU" sz="2800" dirty="0">
                <a:latin typeface="Times New Roman"/>
                <a:ea typeface="Calibri"/>
              </a:rPr>
              <a:t> та </a:t>
            </a:r>
            <a:r>
              <a:rPr lang="ru-RU" sz="2800" dirty="0" err="1">
                <a:latin typeface="Times New Roman"/>
                <a:ea typeface="Calibri"/>
              </a:rPr>
              <a:t>захист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від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посягання</a:t>
            </a:r>
            <a:r>
              <a:rPr lang="ru-RU" sz="2800" dirty="0">
                <a:latin typeface="Times New Roman"/>
                <a:ea typeface="Calibri"/>
              </a:rPr>
              <a:t> на </a:t>
            </a:r>
            <a:r>
              <a:rPr lang="ru-RU" sz="2800" dirty="0" err="1">
                <a:latin typeface="Times New Roman"/>
                <a:ea typeface="Calibri"/>
              </a:rPr>
              <a:t>нього</a:t>
            </a:r>
            <a:r>
              <a:rPr lang="ru-RU" sz="2800" dirty="0">
                <a:latin typeface="Times New Roman"/>
                <a:ea typeface="Calibri"/>
              </a:rPr>
              <a:t>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Calibri"/>
              </a:rPr>
              <a:t>право на </a:t>
            </a:r>
            <a:r>
              <a:rPr lang="ru-RU" sz="2800" dirty="0" err="1">
                <a:latin typeface="Times New Roman"/>
                <a:ea typeface="Calibri"/>
              </a:rPr>
              <a:t>розвиток</a:t>
            </a:r>
            <a:r>
              <a:rPr lang="ru-RU" sz="2800" dirty="0">
                <a:latin typeface="Times New Roman"/>
                <a:ea typeface="Calibri"/>
              </a:rPr>
              <a:t>, </a:t>
            </a:r>
            <a:r>
              <a:rPr lang="ru-RU" sz="2800" dirty="0" err="1">
                <a:latin typeface="Times New Roman"/>
                <a:ea typeface="Calibri"/>
              </a:rPr>
              <a:t>здоров’я</a:t>
            </a:r>
            <a:r>
              <a:rPr lang="ru-RU" sz="2800" dirty="0">
                <a:latin typeface="Times New Roman"/>
                <a:ea typeface="Calibri"/>
              </a:rPr>
              <a:t>, </a:t>
            </a:r>
            <a:r>
              <a:rPr lang="ru-RU" sz="2800" dirty="0" err="1">
                <a:latin typeface="Times New Roman"/>
                <a:ea typeface="Calibri"/>
              </a:rPr>
              <a:t>турботу</a:t>
            </a:r>
            <a:r>
              <a:rPr lang="ru-RU" sz="2800" dirty="0">
                <a:latin typeface="Times New Roman"/>
                <a:ea typeface="Calibri"/>
              </a:rPr>
              <a:t>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Calibri"/>
              </a:rPr>
              <a:t>право на </a:t>
            </a:r>
            <a:r>
              <a:rPr lang="ru-RU" sz="2800" dirty="0" err="1">
                <a:latin typeface="Times New Roman"/>
                <a:ea typeface="Calibri"/>
              </a:rPr>
              <a:t>відпочинок</a:t>
            </a:r>
            <a:r>
              <a:rPr lang="ru-RU" sz="2800" dirty="0">
                <a:latin typeface="Times New Roman"/>
                <a:ea typeface="Calibri"/>
              </a:rPr>
              <a:t> та на </a:t>
            </a:r>
            <a:r>
              <a:rPr lang="ru-RU" sz="2800" dirty="0" err="1">
                <a:latin typeface="Times New Roman"/>
                <a:ea typeface="Calibri"/>
              </a:rPr>
              <a:t>дозвілля</a:t>
            </a:r>
            <a:r>
              <a:rPr lang="ru-RU" sz="2800" dirty="0">
                <a:latin typeface="Times New Roman"/>
                <a:ea typeface="Calibri"/>
              </a:rPr>
              <a:t>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Calibri"/>
              </a:rPr>
              <a:t>право на </a:t>
            </a:r>
            <a:r>
              <a:rPr lang="ru-RU" sz="2800" dirty="0" err="1">
                <a:latin typeface="Times New Roman"/>
                <a:ea typeface="Calibri"/>
              </a:rPr>
              <a:t>освіту</a:t>
            </a:r>
            <a:r>
              <a:rPr lang="ru-RU" sz="2800" dirty="0">
                <a:latin typeface="Times New Roman"/>
                <a:ea typeface="Calibri"/>
              </a:rPr>
              <a:t> і родину та </a:t>
            </a:r>
            <a:r>
              <a:rPr lang="ru-RU" sz="2800" dirty="0" err="1">
                <a:latin typeface="Times New Roman"/>
                <a:ea typeface="Calibri"/>
              </a:rPr>
              <a:t>інші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2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Постанова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Кабінету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Міністрів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України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«Про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утворення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Координаційного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штабу з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питань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захисту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прав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дитини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в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умовах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воєнного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стану»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від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17.03.2022 № 302. </a:t>
            </a:r>
          </a:p>
          <a:p>
            <a:pPr algn="just"/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algn="just"/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Загальнонаціональна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програма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«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Дитина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не сама»,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запроваджена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Офісом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Президента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України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спільно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з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Дитячим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фондом ООН UNICEF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Ukraine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та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Міністерством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соціальної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політики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.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Програма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являє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собою чат-бот «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Дитина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не сама» – ресурс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допомоги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дітям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у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воєнний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час,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зі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змістом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якого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можна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ознайомитися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в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мережі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Інтернет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. 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317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 на освіту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ліцеї-інтернаті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організовано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доступних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Здобувачі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ними у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повному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32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учням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кордоном,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очною формою і у ХРЛІСП за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дистанційною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Діяльність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педагогічного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колективу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закладу </a:t>
            </a:r>
            <a:r>
              <a:rPr lang="ru-RU" sz="2400" dirty="0" err="1">
                <a:latin typeface="Times New Roman"/>
                <a:ea typeface="Calibri"/>
              </a:rPr>
              <a:t>спрямована</a:t>
            </a:r>
            <a:r>
              <a:rPr lang="ru-RU" sz="2400" dirty="0">
                <a:latin typeface="Times New Roman"/>
                <a:ea typeface="Calibri"/>
              </a:rPr>
              <a:t> на </a:t>
            </a:r>
            <a:r>
              <a:rPr lang="ru-RU" sz="2400" dirty="0" err="1">
                <a:latin typeface="Times New Roman"/>
                <a:ea typeface="Calibri"/>
              </a:rPr>
              <a:t>розвиток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особистості</a:t>
            </a:r>
            <a:r>
              <a:rPr lang="ru-RU" sz="2400" dirty="0">
                <a:latin typeface="Times New Roman"/>
                <a:ea typeface="Calibri"/>
              </a:rPr>
              <a:t>, таланту, </a:t>
            </a:r>
            <a:r>
              <a:rPr lang="ru-RU" sz="2400" dirty="0" err="1">
                <a:latin typeface="Times New Roman"/>
                <a:ea typeface="Calibri"/>
              </a:rPr>
              <a:t>розумових</a:t>
            </a:r>
            <a:r>
              <a:rPr lang="ru-RU" sz="2400" dirty="0">
                <a:latin typeface="Times New Roman"/>
                <a:ea typeface="Calibri"/>
              </a:rPr>
              <a:t> та </a:t>
            </a:r>
            <a:r>
              <a:rPr lang="ru-RU" sz="2400" dirty="0" err="1">
                <a:latin typeface="Times New Roman"/>
                <a:ea typeface="Calibri"/>
              </a:rPr>
              <a:t>фізичних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даних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дитини</a:t>
            </a:r>
            <a:r>
              <a:rPr lang="ru-RU" sz="2400" dirty="0">
                <a:latin typeface="Times New Roman"/>
                <a:ea typeface="Calibri"/>
              </a:rPr>
              <a:t>. Заходи у рамках </a:t>
            </a:r>
            <a:r>
              <a:rPr lang="ru-RU" sz="2400" dirty="0" err="1">
                <a:latin typeface="Times New Roman"/>
                <a:ea typeface="Calibri"/>
              </a:rPr>
              <a:t>освітнього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процесу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спрямовані</a:t>
            </a:r>
            <a:r>
              <a:rPr lang="ru-RU" sz="2400" dirty="0">
                <a:latin typeface="Times New Roman"/>
                <a:ea typeface="Calibri"/>
              </a:rPr>
              <a:t> на </a:t>
            </a:r>
            <a:r>
              <a:rPr lang="ru-RU" sz="2400" dirty="0" err="1">
                <a:latin typeface="Times New Roman"/>
                <a:ea typeface="Calibri"/>
              </a:rPr>
              <a:t>підготовку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учнів</a:t>
            </a:r>
            <a:r>
              <a:rPr lang="ru-RU" sz="2400" dirty="0">
                <a:latin typeface="Times New Roman"/>
                <a:ea typeface="Calibri"/>
              </a:rPr>
              <a:t> до активного </a:t>
            </a:r>
            <a:r>
              <a:rPr lang="ru-RU" sz="2400" dirty="0" err="1">
                <a:latin typeface="Times New Roman"/>
                <a:ea typeface="Calibri"/>
              </a:rPr>
              <a:t>дорослого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життя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виховання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поваги</a:t>
            </a:r>
            <a:r>
              <a:rPr lang="ru-RU" sz="2400" dirty="0">
                <a:latin typeface="Times New Roman"/>
                <a:ea typeface="Calibri"/>
              </a:rPr>
              <a:t> до </a:t>
            </a:r>
            <a:r>
              <a:rPr lang="ru-RU" sz="2400" dirty="0" err="1">
                <a:latin typeface="Times New Roman"/>
                <a:ea typeface="Calibri"/>
              </a:rPr>
              <a:t>батьків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культури</a:t>
            </a:r>
            <a:r>
              <a:rPr lang="ru-RU" sz="2400" dirty="0">
                <a:latin typeface="Times New Roman"/>
                <a:ea typeface="Calibri"/>
              </a:rPr>
              <a:t> та </a:t>
            </a:r>
            <a:r>
              <a:rPr lang="ru-RU" sz="2400" dirty="0" err="1">
                <a:latin typeface="Times New Roman"/>
                <a:ea typeface="Calibri"/>
              </a:rPr>
              <a:t>національних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цінностей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України</a:t>
            </a:r>
            <a:r>
              <a:rPr lang="ru-RU" sz="2400" dirty="0">
                <a:latin typeface="Times New Roman"/>
                <a:ea typeface="Calibri"/>
              </a:rPr>
              <a:t>, до </a:t>
            </a:r>
            <a:r>
              <a:rPr lang="ru-RU" sz="2400" dirty="0" err="1">
                <a:latin typeface="Times New Roman"/>
                <a:ea typeface="Calibri"/>
              </a:rPr>
              <a:t>навколишньої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природи</a:t>
            </a:r>
            <a:r>
              <a:rPr lang="ru-RU" sz="2400" dirty="0">
                <a:latin typeface="Times New Roman"/>
                <a:ea typeface="Calibri"/>
              </a:rPr>
              <a:t>.</a:t>
            </a:r>
            <a:endParaRPr lang="ru-RU" sz="24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3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647</Words>
  <Application>Microsoft Office PowerPoint</Application>
  <PresentationFormat>Екран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Про стан виконання законодавства України про захист прав дитини у Харківському республіканському ліцеї-інтернаті спортивного профілю в умовах воєнного стану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стан виконання законодавстваУкраїни про захист прав дитини у Харківському республіканському ліцеї-інтернаті спортивного профілюв умовах воєнного стану</dc:title>
  <dc:creator>1</dc:creator>
  <cp:lastModifiedBy>Валерия Сикора</cp:lastModifiedBy>
  <cp:revision>13</cp:revision>
  <dcterms:created xsi:type="dcterms:W3CDTF">2023-05-23T12:25:40Z</dcterms:created>
  <dcterms:modified xsi:type="dcterms:W3CDTF">2023-05-29T18:24:34Z</dcterms:modified>
</cp:coreProperties>
</file>